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</p:sldMasterIdLst>
  <p:sldIdLst>
    <p:sldId id="256" r:id="rId2"/>
    <p:sldId id="257" r:id="rId3"/>
    <p:sldId id="268" r:id="rId4"/>
    <p:sldId id="264" r:id="rId5"/>
    <p:sldId id="258" r:id="rId6"/>
    <p:sldId id="259" r:id="rId7"/>
    <p:sldId id="260" r:id="rId8"/>
    <p:sldId id="266" r:id="rId9"/>
    <p:sldId id="261" r:id="rId10"/>
    <p:sldId id="262" r:id="rId11"/>
    <p:sldId id="263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76" autoAdjust="0"/>
    <p:restoredTop sz="94662" autoAdjust="0"/>
  </p:normalViewPr>
  <p:slideViewPr>
    <p:cSldViewPr snapToGrid="0">
      <p:cViewPr>
        <p:scale>
          <a:sx n="85" d="100"/>
          <a:sy n="85" d="100"/>
        </p:scale>
        <p:origin x="-72" y="-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5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54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2C29A-BA8F-44B5-A7F1-E079E5A3D376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7FE75-CA7B-43C7-A6A3-618918958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737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2C29A-BA8F-44B5-A7F1-E079E5A3D376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7FE75-CA7B-43C7-A6A3-618918958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131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2C29A-BA8F-44B5-A7F1-E079E5A3D376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7FE75-CA7B-43C7-A6A3-618918958E20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769926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2C29A-BA8F-44B5-A7F1-E079E5A3D376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7FE75-CA7B-43C7-A6A3-618918958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8752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2C29A-BA8F-44B5-A7F1-E079E5A3D376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7FE75-CA7B-43C7-A6A3-618918958E20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732873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2C29A-BA8F-44B5-A7F1-E079E5A3D376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7FE75-CA7B-43C7-A6A3-618918958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2958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2C29A-BA8F-44B5-A7F1-E079E5A3D376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7FE75-CA7B-43C7-A6A3-618918958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3094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2C29A-BA8F-44B5-A7F1-E079E5A3D376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7FE75-CA7B-43C7-A6A3-618918958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526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2C29A-BA8F-44B5-A7F1-E079E5A3D376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7FE75-CA7B-43C7-A6A3-618918958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779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2C29A-BA8F-44B5-A7F1-E079E5A3D376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7FE75-CA7B-43C7-A6A3-618918958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116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2C29A-BA8F-44B5-A7F1-E079E5A3D376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7FE75-CA7B-43C7-A6A3-618918958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373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2C29A-BA8F-44B5-A7F1-E079E5A3D376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7FE75-CA7B-43C7-A6A3-618918958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368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2C29A-BA8F-44B5-A7F1-E079E5A3D376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7FE75-CA7B-43C7-A6A3-618918958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917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2C29A-BA8F-44B5-A7F1-E079E5A3D376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7FE75-CA7B-43C7-A6A3-618918958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643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2C29A-BA8F-44B5-A7F1-E079E5A3D376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7FE75-CA7B-43C7-A6A3-618918958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408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7FE75-CA7B-43C7-A6A3-618918958E2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2C29A-BA8F-44B5-A7F1-E079E5A3D376}" type="datetimeFigureOut">
              <a:rPr lang="en-US" smtClean="0"/>
              <a:t>3/12/2022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799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42C29A-BA8F-44B5-A7F1-E079E5A3D376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007FE75-CA7B-43C7-A6A3-618918958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233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5D3DC26-4816-40DE-9E05-67EA98FDF6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ar-SA" sz="9600" dirty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قبيلة اللاسعات</a:t>
            </a:r>
            <a:endParaRPr lang="en-US" sz="9600" dirty="0"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48901A5-0266-4D42-ABE1-A309D3103A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55921" y="4050833"/>
            <a:ext cx="3818082" cy="1475759"/>
          </a:xfrm>
        </p:spPr>
        <p:txBody>
          <a:bodyPr>
            <a:noAutofit/>
          </a:bodyPr>
          <a:lstStyle/>
          <a:p>
            <a:r>
              <a:rPr lang="ar-SA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عمل الطالب :</a:t>
            </a:r>
          </a:p>
          <a:p>
            <a:r>
              <a:rPr lang="ar-SA" sz="2400" b="1" dirty="0">
                <a:latin typeface="Arial" panose="020B0604020202020204" pitchFamily="34" charset="0"/>
                <a:cs typeface="Arial" panose="020B0604020202020204" pitchFamily="34" charset="0"/>
              </a:rPr>
              <a:t> عبد الرحمن الحديدي </a:t>
            </a:r>
          </a:p>
          <a:p>
            <a:r>
              <a:rPr lang="ar-SA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تحت اشراف  المعلم الفاضل :</a:t>
            </a:r>
          </a:p>
          <a:p>
            <a:r>
              <a:rPr lang="ar-SA" sz="2400" dirty="0">
                <a:latin typeface="Arial" panose="020B0604020202020204" pitchFamily="34" charset="0"/>
                <a:cs typeface="Arial" panose="020B0604020202020204" pitchFamily="34" charset="0"/>
              </a:rPr>
              <a:t>               </a:t>
            </a:r>
            <a:r>
              <a:rPr lang="ar-SA" sz="2400" b="1" dirty="0">
                <a:latin typeface="Arial" panose="020B0604020202020204" pitchFamily="34" charset="0"/>
                <a:cs typeface="Arial" panose="020B0604020202020204" pitchFamily="34" charset="0"/>
              </a:rPr>
              <a:t>وسام المفتي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A063392A-1FCC-4460-A32B-67DB71BFEB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72" y="1951332"/>
            <a:ext cx="2466975" cy="18478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88E7A04F-A152-441C-AEC9-2AC1CFD5E8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22" y="4099070"/>
            <a:ext cx="2466975" cy="1600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A5925A23-1057-44DC-BA3A-694C54878D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8980" y="4157167"/>
            <a:ext cx="268224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672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xmlns="" id="{06D9EEA8-7C4E-488F-93E8-5E449B59E45D}"/>
              </a:ext>
            </a:extLst>
          </p:cNvPr>
          <p:cNvSpPr/>
          <p:nvPr/>
        </p:nvSpPr>
        <p:spPr>
          <a:xfrm>
            <a:off x="3429000" y="689382"/>
            <a:ext cx="3882390" cy="7391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dirty="0"/>
              <a:t>تصنيف اللاسعات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32138E5B-957C-4730-AA1E-217FEADDABD6}"/>
              </a:ext>
            </a:extLst>
          </p:cNvPr>
          <p:cNvCxnSpPr>
            <a:cxnSpLocks/>
            <a:stCxn id="4" idx="4"/>
          </p:cNvCxnSpPr>
          <p:nvPr/>
        </p:nvCxnSpPr>
        <p:spPr>
          <a:xfrm>
            <a:off x="5370195" y="1428522"/>
            <a:ext cx="0" cy="3557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F3DA1823-50B2-4B6D-9831-142BD4DE8AC7}"/>
              </a:ext>
            </a:extLst>
          </p:cNvPr>
          <p:cNvCxnSpPr>
            <a:cxnSpLocks/>
          </p:cNvCxnSpPr>
          <p:nvPr/>
        </p:nvCxnSpPr>
        <p:spPr>
          <a:xfrm>
            <a:off x="1478280" y="1775935"/>
            <a:ext cx="8519160" cy="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912CA0F9-363C-4988-AC67-EB9579C8A2A2}"/>
              </a:ext>
            </a:extLst>
          </p:cNvPr>
          <p:cNvCxnSpPr/>
          <p:nvPr/>
        </p:nvCxnSpPr>
        <p:spPr>
          <a:xfrm>
            <a:off x="9997440" y="1779982"/>
            <a:ext cx="0" cy="2306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AF7DE0E8-A81A-4B5A-B628-B78832C5776B}"/>
              </a:ext>
            </a:extLst>
          </p:cNvPr>
          <p:cNvCxnSpPr/>
          <p:nvPr/>
        </p:nvCxnSpPr>
        <p:spPr>
          <a:xfrm>
            <a:off x="5370195" y="1775935"/>
            <a:ext cx="0" cy="2967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CED0825B-CED8-4807-A6A3-4D74E26CA85F}"/>
              </a:ext>
            </a:extLst>
          </p:cNvPr>
          <p:cNvCxnSpPr>
            <a:cxnSpLocks/>
          </p:cNvCxnSpPr>
          <p:nvPr/>
        </p:nvCxnSpPr>
        <p:spPr>
          <a:xfrm>
            <a:off x="1478280" y="1775935"/>
            <a:ext cx="0" cy="2306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xmlns="" id="{1AFB5E48-BA32-4663-93D3-E5623B824FDD}"/>
              </a:ext>
            </a:extLst>
          </p:cNvPr>
          <p:cNvSpPr/>
          <p:nvPr/>
        </p:nvSpPr>
        <p:spPr>
          <a:xfrm>
            <a:off x="8785863" y="2006598"/>
            <a:ext cx="1470658" cy="5460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sz="2000" dirty="0">
                <a:latin typeface="Arial" panose="020B0604020202020204" pitchFamily="34" charset="0"/>
                <a:cs typeface="Arial" panose="020B0604020202020204" pitchFamily="34" charset="0"/>
              </a:rPr>
              <a:t>صف الهيدرات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xmlns="" id="{C392C042-31FE-444F-9AC9-899B98B6BBDF}"/>
              </a:ext>
            </a:extLst>
          </p:cNvPr>
          <p:cNvSpPr/>
          <p:nvPr/>
        </p:nvSpPr>
        <p:spPr>
          <a:xfrm>
            <a:off x="4503421" y="2022315"/>
            <a:ext cx="1543050" cy="5460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sz="2000" dirty="0">
                <a:latin typeface="Arial" panose="020B0604020202020204" pitchFamily="34" charset="0"/>
                <a:cs typeface="Arial" panose="020B0604020202020204" pitchFamily="34" charset="0"/>
              </a:rPr>
              <a:t>صف الفنجانيات 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xmlns="" id="{C4508AA7-A969-4184-AC1E-6099A3D1F548}"/>
              </a:ext>
            </a:extLst>
          </p:cNvPr>
          <p:cNvSpPr/>
          <p:nvPr/>
        </p:nvSpPr>
        <p:spPr>
          <a:xfrm>
            <a:off x="803911" y="2022315"/>
            <a:ext cx="1746885" cy="5460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sz="2000" dirty="0">
                <a:latin typeface="Arial" panose="020B0604020202020204" pitchFamily="34" charset="0"/>
                <a:cs typeface="Arial" panose="020B0604020202020204" pitchFamily="34" charset="0"/>
              </a:rPr>
              <a:t>صف الزهريات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xmlns="" id="{EB792B42-4006-43C2-B7A6-A4321412F2D4}"/>
              </a:ext>
            </a:extLst>
          </p:cNvPr>
          <p:cNvSpPr/>
          <p:nvPr/>
        </p:nvSpPr>
        <p:spPr>
          <a:xfrm>
            <a:off x="9330692" y="2568410"/>
            <a:ext cx="529588" cy="5460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row: Down 27">
            <a:extLst>
              <a:ext uri="{FF2B5EF4-FFF2-40B4-BE49-F238E27FC236}">
                <a16:creationId xmlns:a16="http://schemas.microsoft.com/office/drawing/2014/main" xmlns="" id="{F9112727-7EA6-4048-9BDC-CB9407AD5A6D}"/>
              </a:ext>
            </a:extLst>
          </p:cNvPr>
          <p:cNvSpPr/>
          <p:nvPr/>
        </p:nvSpPr>
        <p:spPr>
          <a:xfrm>
            <a:off x="1234442" y="2568410"/>
            <a:ext cx="454400" cy="5460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row: Down 28">
            <a:extLst>
              <a:ext uri="{FF2B5EF4-FFF2-40B4-BE49-F238E27FC236}">
                <a16:creationId xmlns:a16="http://schemas.microsoft.com/office/drawing/2014/main" xmlns="" id="{85C387A1-D57D-4AC8-B72C-77E7E79D236F}"/>
              </a:ext>
            </a:extLst>
          </p:cNvPr>
          <p:cNvSpPr/>
          <p:nvPr/>
        </p:nvSpPr>
        <p:spPr>
          <a:xfrm>
            <a:off x="5010152" y="2568410"/>
            <a:ext cx="529588" cy="5675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F86D4301-3696-4141-A3B6-EEAC6873266A}"/>
              </a:ext>
            </a:extLst>
          </p:cNvPr>
          <p:cNvSpPr/>
          <p:nvPr/>
        </p:nvSpPr>
        <p:spPr>
          <a:xfrm>
            <a:off x="8269836" y="3135979"/>
            <a:ext cx="2350580" cy="22463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ar-SA" dirty="0">
                <a:latin typeface="Arial" panose="020B0604020202020204" pitchFamily="34" charset="0"/>
                <a:cs typeface="Arial" panose="020B0604020202020204" pitchFamily="34" charset="0"/>
              </a:rPr>
              <a:t>* تضم معظم الانواع ولمعظم الانواع طرازان في دورة حياتها (ميدوسي وبوليبي) كما في الاوبيليا</a:t>
            </a:r>
          </a:p>
          <a:p>
            <a:pPr algn="r"/>
            <a:r>
              <a:rPr lang="ar-SA" dirty="0">
                <a:latin typeface="Arial" panose="020B0604020202020204" pitchFamily="34" charset="0"/>
                <a:cs typeface="Arial" panose="020B0604020202020204" pitchFamily="34" charset="0"/>
              </a:rPr>
              <a:t>*  يظهر الطراز البوليبي فقط بالهيدرا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2E9F38ED-25E6-4741-9EBE-AB3BD3740102}"/>
              </a:ext>
            </a:extLst>
          </p:cNvPr>
          <p:cNvSpPr/>
          <p:nvPr/>
        </p:nvSpPr>
        <p:spPr>
          <a:xfrm>
            <a:off x="225751" y="2998819"/>
            <a:ext cx="2383918" cy="23835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sz="2000" dirty="0">
                <a:latin typeface="Arial" panose="020B0604020202020204" pitchFamily="34" charset="0"/>
                <a:cs typeface="Arial" panose="020B0604020202020204" pitchFamily="34" charset="0"/>
              </a:rPr>
              <a:t>*تضم كلا من شقائق النعمان البحرية والمرجان</a:t>
            </a:r>
          </a:p>
          <a:p>
            <a:pPr algn="ctr"/>
            <a:r>
              <a:rPr lang="ar-SA" sz="2000" dirty="0">
                <a:latin typeface="Arial" panose="020B0604020202020204" pitchFamily="34" charset="0"/>
                <a:cs typeface="Arial" panose="020B0604020202020204" pitchFamily="34" charset="0"/>
              </a:rPr>
              <a:t>* غالبا ماتعيش في مستعمرات وتمتاز بجمال الوانها وجاذبيتها</a:t>
            </a:r>
          </a:p>
          <a:p>
            <a:pPr algn="ctr"/>
            <a:r>
              <a:rPr lang="ar-SA" sz="2000" dirty="0">
                <a:latin typeface="Arial" panose="020B0604020202020204" pitchFamily="34" charset="0"/>
                <a:cs typeface="Arial" panose="020B0604020202020204" pitchFamily="34" charset="0"/>
              </a:rPr>
              <a:t>*الطراز البوليبي هو السائد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C0DCA9F9-CF91-437E-B5E0-DBDA89401758}"/>
              </a:ext>
            </a:extLst>
          </p:cNvPr>
          <p:cNvSpPr/>
          <p:nvPr/>
        </p:nvSpPr>
        <p:spPr>
          <a:xfrm>
            <a:off x="4137185" y="3135979"/>
            <a:ext cx="2275522" cy="22463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sz="2000" dirty="0">
                <a:latin typeface="Arial" panose="020B0604020202020204" pitchFamily="34" charset="0"/>
                <a:cs typeface="Arial" panose="020B0604020202020204" pitchFamily="34" charset="0"/>
              </a:rPr>
              <a:t>*تضم حوالي 200 نوع ولها مظهر شفاف </a:t>
            </a:r>
          </a:p>
          <a:p>
            <a:pPr algn="ctr"/>
            <a:r>
              <a:rPr lang="ar-SA" sz="2000" dirty="0">
                <a:latin typeface="Arial" panose="020B0604020202020204" pitchFamily="34" charset="0"/>
                <a:cs typeface="Arial" panose="020B0604020202020204" pitchFamily="34" charset="0"/>
              </a:rPr>
              <a:t>*يكون الطراز الميدوسي هو السائد </a:t>
            </a:r>
          </a:p>
          <a:p>
            <a:pPr algn="ctr"/>
            <a:r>
              <a:rPr lang="ar-SA" sz="2000" dirty="0">
                <a:latin typeface="Arial" panose="020B0604020202020204" pitchFamily="34" charset="0"/>
                <a:cs typeface="Arial" panose="020B0604020202020204" pitchFamily="34" charset="0"/>
              </a:rPr>
              <a:t>* ينتمي لها قنديل البحر التي تسمى الاسماك الهلامية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xmlns="" id="{0B7C9785-4616-44A8-AD92-CC6ACD4F6D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1479" y="5403830"/>
            <a:ext cx="1959425" cy="132781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xmlns="" id="{4A40E1AF-7216-4637-A1BE-BFDE58FD5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6179" y="5405762"/>
            <a:ext cx="2497533" cy="139861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xmlns="" id="{24FB1DAC-9C06-44C6-AE73-78104D87E9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35" y="5403830"/>
            <a:ext cx="2497533" cy="1401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911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7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2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7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2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7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2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7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2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7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3" grpId="0" animBg="1"/>
      <p:bldP spid="24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B80EF51-A07E-4EAD-86B7-39F2B9BAB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ar-SA" dirty="0"/>
              <a:t>التقويم الختامي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B021C7D-7135-4AFB-9A4B-F9F20A9CCFD8}"/>
              </a:ext>
            </a:extLst>
          </p:cNvPr>
          <p:cNvSpPr txBox="1"/>
          <p:nvPr/>
        </p:nvSpPr>
        <p:spPr>
          <a:xfrm>
            <a:off x="2953856" y="1504964"/>
            <a:ext cx="67367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SA" sz="3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اختر الاجابة الصحيحة</a:t>
            </a:r>
            <a:endParaRPr lang="en-US" sz="32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E87A74DA-CCBB-47EC-8A2E-5617863A22D3}"/>
              </a:ext>
            </a:extLst>
          </p:cNvPr>
          <p:cNvSpPr txBox="1"/>
          <p:nvPr/>
        </p:nvSpPr>
        <p:spPr>
          <a:xfrm>
            <a:off x="3116425" y="2146309"/>
            <a:ext cx="6736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SA" sz="28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1- نوع التماثل في حيوان قنديل البحر </a:t>
            </a:r>
            <a:endParaRPr lang="en-US" sz="28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33A617B-6B3E-4CC0-9E23-FC8D768FD34A}"/>
              </a:ext>
            </a:extLst>
          </p:cNvPr>
          <p:cNvSpPr txBox="1"/>
          <p:nvPr/>
        </p:nvSpPr>
        <p:spPr>
          <a:xfrm>
            <a:off x="3411894" y="3429000"/>
            <a:ext cx="67367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AFC3CA08-02D1-4CA6-B219-BA5DA7FAD7A4}"/>
              </a:ext>
            </a:extLst>
          </p:cNvPr>
          <p:cNvSpPr/>
          <p:nvPr/>
        </p:nvSpPr>
        <p:spPr>
          <a:xfrm>
            <a:off x="8193741" y="2726896"/>
            <a:ext cx="1539917" cy="7969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sz="2400" b="1" dirty="0">
                <a:latin typeface="Arial" panose="020B0604020202020204" pitchFamily="34" charset="0"/>
                <a:cs typeface="Arial" panose="020B0604020202020204" pitchFamily="34" charset="0"/>
              </a:rPr>
              <a:t>جانبي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FE0D0639-3ED2-45BD-A4E1-C199098D0375}"/>
              </a:ext>
            </a:extLst>
          </p:cNvPr>
          <p:cNvSpPr txBox="1"/>
          <p:nvPr/>
        </p:nvSpPr>
        <p:spPr>
          <a:xfrm>
            <a:off x="3513172" y="3797949"/>
            <a:ext cx="67367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56AE9735-C384-4C8F-9703-8C79839C67DD}"/>
              </a:ext>
            </a:extLst>
          </p:cNvPr>
          <p:cNvSpPr/>
          <p:nvPr/>
        </p:nvSpPr>
        <p:spPr>
          <a:xfrm>
            <a:off x="5968116" y="2655332"/>
            <a:ext cx="1539917" cy="86853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sz="2400" b="1" dirty="0">
                <a:latin typeface="Arial" panose="020B0604020202020204" pitchFamily="34" charset="0"/>
                <a:cs typeface="Arial" panose="020B0604020202020204" pitchFamily="34" charset="0"/>
              </a:rPr>
              <a:t>شعاعي</a:t>
            </a:r>
            <a:r>
              <a:rPr lang="ar-SA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4AAB1F18-A336-4ACA-9BDE-7DD6869E7791}"/>
              </a:ext>
            </a:extLst>
          </p:cNvPr>
          <p:cNvSpPr/>
          <p:nvPr/>
        </p:nvSpPr>
        <p:spPr>
          <a:xfrm>
            <a:off x="3411894" y="2621133"/>
            <a:ext cx="1727718" cy="86853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sz="2400" dirty="0">
                <a:latin typeface="Arial" panose="020B0604020202020204" pitchFamily="34" charset="0"/>
                <a:cs typeface="Arial" panose="020B0604020202020204" pitchFamily="34" charset="0"/>
              </a:rPr>
              <a:t>عديم التماثل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8A90E31B-7EC3-4F8E-9BF4-347E2D604034}"/>
              </a:ext>
            </a:extLst>
          </p:cNvPr>
          <p:cNvSpPr txBox="1"/>
          <p:nvPr/>
        </p:nvSpPr>
        <p:spPr>
          <a:xfrm>
            <a:off x="3472817" y="3870918"/>
            <a:ext cx="62888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SA" dirty="0"/>
              <a:t>2</a:t>
            </a:r>
            <a:r>
              <a:rPr lang="ar-SA" sz="28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الطراز السائد في حيوان الاوبيليا </a:t>
            </a:r>
            <a:endParaRPr lang="en-US" sz="28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9A86EB6D-6B4D-46D7-B61C-7764BC17EE1B}"/>
              </a:ext>
            </a:extLst>
          </p:cNvPr>
          <p:cNvSpPr/>
          <p:nvPr/>
        </p:nvSpPr>
        <p:spPr>
          <a:xfrm>
            <a:off x="7879061" y="4340514"/>
            <a:ext cx="1766779" cy="7870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sz="2400" b="1" dirty="0">
                <a:latin typeface="Arial" panose="020B0604020202020204" pitchFamily="34" charset="0"/>
                <a:cs typeface="Arial" panose="020B0604020202020204" pitchFamily="34" charset="0"/>
              </a:rPr>
              <a:t>الميدوسي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xmlns="" id="{5DA88034-7C9B-465C-8D1A-A72AC63B062E}"/>
              </a:ext>
            </a:extLst>
          </p:cNvPr>
          <p:cNvSpPr/>
          <p:nvPr/>
        </p:nvSpPr>
        <p:spPr>
          <a:xfrm>
            <a:off x="3526605" y="4320064"/>
            <a:ext cx="1613007" cy="7870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sz="2400" dirty="0">
                <a:latin typeface="Arial" panose="020B0604020202020204" pitchFamily="34" charset="0"/>
                <a:cs typeface="Arial" panose="020B0604020202020204" pitchFamily="34" charset="0"/>
              </a:rPr>
              <a:t>الاثنين معا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C0266B0C-FA9A-44EC-B8C9-6476C6EC0E76}"/>
              </a:ext>
            </a:extLst>
          </p:cNvPr>
          <p:cNvSpPr/>
          <p:nvPr/>
        </p:nvSpPr>
        <p:spPr>
          <a:xfrm>
            <a:off x="5968116" y="4360505"/>
            <a:ext cx="1613006" cy="7870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sz="2400" b="1" dirty="0">
                <a:latin typeface="Arial" panose="020B0604020202020204" pitchFamily="34" charset="0"/>
                <a:cs typeface="Arial" panose="020B0604020202020204" pitchFamily="34" charset="0"/>
              </a:rPr>
              <a:t>البوليبي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CE77D54D-20BE-44A5-9CCF-2BC1FF720BCB}"/>
              </a:ext>
            </a:extLst>
          </p:cNvPr>
          <p:cNvSpPr txBox="1"/>
          <p:nvPr/>
        </p:nvSpPr>
        <p:spPr>
          <a:xfrm>
            <a:off x="3564294" y="5523722"/>
            <a:ext cx="60555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SA" sz="28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3- يكون الفم في الطراز الميدوسي الى</a:t>
            </a:r>
            <a:endParaRPr lang="en-US" sz="28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3E56FA49-7C52-4C71-9FB6-A6148D0B065B}"/>
              </a:ext>
            </a:extLst>
          </p:cNvPr>
          <p:cNvSpPr/>
          <p:nvPr/>
        </p:nvSpPr>
        <p:spPr>
          <a:xfrm>
            <a:off x="7772400" y="6194625"/>
            <a:ext cx="1576873" cy="4091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b="1" dirty="0"/>
              <a:t>اعلى</a:t>
            </a:r>
            <a:endParaRPr lang="en-US" b="1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D9E3C786-F30C-4DBA-9B29-1FDE9DB20E75}"/>
              </a:ext>
            </a:extLst>
          </p:cNvPr>
          <p:cNvSpPr/>
          <p:nvPr/>
        </p:nvSpPr>
        <p:spPr>
          <a:xfrm>
            <a:off x="3631164" y="6208357"/>
            <a:ext cx="1576873" cy="4091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b="1" dirty="0">
                <a:latin typeface="Arial" panose="020B0604020202020204" pitchFamily="34" charset="0"/>
                <a:cs typeface="Arial" panose="020B0604020202020204" pitchFamily="34" charset="0"/>
              </a:rPr>
              <a:t>اسفل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48663A83-15C6-4E6D-B584-D9BF3C66A835}"/>
              </a:ext>
            </a:extLst>
          </p:cNvPr>
          <p:cNvSpPr/>
          <p:nvPr/>
        </p:nvSpPr>
        <p:spPr>
          <a:xfrm>
            <a:off x="5803640" y="6201337"/>
            <a:ext cx="1576873" cy="4091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A" sz="2000" b="1" dirty="0">
                <a:latin typeface="Arial" panose="020B0604020202020204" pitchFamily="34" charset="0"/>
                <a:cs typeface="Arial" panose="020B0604020202020204" pitchFamily="34" charset="0"/>
              </a:rPr>
              <a:t>الجانب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9573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7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2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7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2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DE2C7"/>
                                      </p:to>
                                    </p:animClr>
                                    <p:set>
                                      <p:cBhvr>
                                        <p:cTn id="7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42B051"/>
                                      </p:to>
                                    </p:animClr>
                                    <p:set>
                                      <p:cBhvr>
                                        <p:cTn id="8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7" grpId="0"/>
      <p:bldP spid="9" grpId="0" animBg="1"/>
      <p:bldP spid="12" grpId="0" animBg="1"/>
      <p:bldP spid="13" grpId="0" animBg="1"/>
      <p:bldP spid="14" grpId="0"/>
      <p:bldP spid="15" grpId="0" animBg="1"/>
      <p:bldP spid="16" grpId="0" animBg="1"/>
      <p:bldP spid="17" grpId="0" animBg="1"/>
      <p:bldP spid="18" grpId="0"/>
      <p:bldP spid="19" grpId="0" animBg="1"/>
      <p:bldP spid="20" grpId="0" animBg="1"/>
      <p:bldP spid="2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62CAC1F-AE13-4E11-ACFF-E917E6813890}"/>
              </a:ext>
            </a:extLst>
          </p:cNvPr>
          <p:cNvSpPr txBox="1"/>
          <p:nvPr/>
        </p:nvSpPr>
        <p:spPr>
          <a:xfrm>
            <a:off x="3101788" y="1275708"/>
            <a:ext cx="61425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SA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السؤال الثاني : علل : </a:t>
            </a:r>
          </a:p>
          <a:p>
            <a:pPr algn="r"/>
            <a:r>
              <a:rPr lang="ar-SA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1- سميت اللاسعات بهذا </a:t>
            </a:r>
            <a:r>
              <a:rPr lang="ar-SA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الاسم؟</a:t>
            </a:r>
            <a:endParaRPr lang="en-US" sz="24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2CDC5D0-BC27-43EF-A89F-BD46135C55DA}"/>
              </a:ext>
            </a:extLst>
          </p:cNvPr>
          <p:cNvSpPr txBox="1"/>
          <p:nvPr/>
        </p:nvSpPr>
        <p:spPr>
          <a:xfrm>
            <a:off x="3245223" y="2106706"/>
            <a:ext cx="617668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SA" sz="2800" dirty="0">
                <a:latin typeface="Arial" panose="020B0604020202020204" pitchFamily="34" charset="0"/>
                <a:cs typeface="Arial" panose="020B0604020202020204" pitchFamily="34" charset="0"/>
              </a:rPr>
              <a:t>لانها تمتلك خلايا لاسعة وظيفتها التغذية والدفاع   .</a:t>
            </a:r>
          </a:p>
          <a:p>
            <a:pPr algn="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754C4EC7-FF10-4EDF-97F6-B99838A1E25D}"/>
              </a:ext>
            </a:extLst>
          </p:cNvPr>
          <p:cNvSpPr txBox="1"/>
          <p:nvPr/>
        </p:nvSpPr>
        <p:spPr>
          <a:xfrm>
            <a:off x="2913527" y="3053226"/>
            <a:ext cx="61766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SA" sz="3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2- وجود التجويف  المعوي الوعائي</a:t>
            </a:r>
            <a:endParaRPr lang="en-US" sz="32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4F18A6EC-3256-4F5D-81DB-0004DFF723DF}"/>
              </a:ext>
            </a:extLst>
          </p:cNvPr>
          <p:cNvSpPr txBox="1"/>
          <p:nvPr/>
        </p:nvSpPr>
        <p:spPr>
          <a:xfrm>
            <a:off x="3863788" y="3594376"/>
            <a:ext cx="519953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SA" sz="2400" dirty="0">
                <a:latin typeface="Arial" panose="020B0604020202020204" pitchFamily="34" charset="0"/>
                <a:cs typeface="Arial" panose="020B0604020202020204" pitchFamily="34" charset="0"/>
              </a:rPr>
              <a:t>هضم وامتصاص الغذاء ثم تطرد الفضلات عبر الفم</a:t>
            </a:r>
          </a:p>
          <a:p>
            <a:pPr algn="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BF64C767-5B0B-4455-B810-C311A4F826CB}"/>
              </a:ext>
            </a:extLst>
          </p:cNvPr>
          <p:cNvSpPr txBox="1"/>
          <p:nvPr/>
        </p:nvSpPr>
        <p:spPr>
          <a:xfrm>
            <a:off x="3101787" y="4140787"/>
            <a:ext cx="5961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SA" sz="3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اذكر تصنيف اللاسعات: </a:t>
            </a:r>
            <a:endParaRPr lang="en-US" sz="32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2EF5DB57-D2D0-4603-95F9-6211DC7DD1E6}"/>
              </a:ext>
            </a:extLst>
          </p:cNvPr>
          <p:cNvSpPr txBox="1"/>
          <p:nvPr/>
        </p:nvSpPr>
        <p:spPr>
          <a:xfrm>
            <a:off x="3863786" y="4733364"/>
            <a:ext cx="50919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SA" sz="3200" dirty="0">
                <a:latin typeface="Arial" panose="020B0604020202020204" pitchFamily="34" charset="0"/>
                <a:cs typeface="Arial" panose="020B0604020202020204" pitchFamily="34" charset="0"/>
              </a:rPr>
              <a:t>1- صف الهيدريات</a:t>
            </a:r>
          </a:p>
          <a:p>
            <a:pPr algn="r"/>
            <a:r>
              <a:rPr lang="ar-SA" sz="3200" dirty="0">
                <a:latin typeface="Arial" panose="020B0604020202020204" pitchFamily="34" charset="0"/>
                <a:cs typeface="Arial" panose="020B0604020202020204" pitchFamily="34" charset="0"/>
              </a:rPr>
              <a:t>2- صف الفنجانيات </a:t>
            </a:r>
          </a:p>
          <a:p>
            <a:pPr algn="r"/>
            <a:r>
              <a:rPr lang="ar-SA" sz="3200" dirty="0">
                <a:latin typeface="Arial" panose="020B0604020202020204" pitchFamily="34" charset="0"/>
                <a:cs typeface="Arial" panose="020B0604020202020204" pitchFamily="34" charset="0"/>
              </a:rPr>
              <a:t>3- صف الزهريات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9744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3" dur="2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FEFC66-ECD3-48A9-B413-9F8C88B9D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4758" y="944137"/>
            <a:ext cx="8596668" cy="1320800"/>
          </a:xfrm>
        </p:spPr>
        <p:txBody>
          <a:bodyPr>
            <a:normAutofit fontScale="90000"/>
          </a:bodyPr>
          <a:lstStyle/>
          <a:p>
            <a:pPr algn="ctr"/>
            <a:r>
              <a:rPr lang="ar-SA" sz="6700" dirty="0">
                <a:latin typeface="Arial" panose="020B0604020202020204" pitchFamily="34" charset="0"/>
                <a:cs typeface="Arial" panose="020B0604020202020204" pitchFamily="34" charset="0"/>
              </a:rPr>
              <a:t>قبيلة اللاسعات </a:t>
            </a:r>
            <a:r>
              <a:rPr lang="ar-SA" dirty="0"/>
              <a:t/>
            </a:r>
            <a:br>
              <a:rPr lang="ar-SA" dirty="0"/>
            </a:br>
            <a:r>
              <a:rPr lang="ar-SA" dirty="0"/>
              <a:t/>
            </a:r>
            <a:br>
              <a:rPr lang="ar-SA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BCD1DBF-D3A4-4A46-9F95-197597A7A5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4578" y="2308940"/>
            <a:ext cx="6262534" cy="3891138"/>
          </a:xfrm>
        </p:spPr>
        <p:txBody>
          <a:bodyPr>
            <a:noAutofit/>
          </a:bodyPr>
          <a:lstStyle/>
          <a:p>
            <a:pPr marL="0" indent="0" algn="r">
              <a:buNone/>
            </a:pPr>
            <a:r>
              <a:rPr lang="ar-SA" sz="2400" b="1" dirty="0">
                <a:latin typeface="Arial" panose="020B0604020202020204" pitchFamily="34" charset="0"/>
                <a:cs typeface="Arial" panose="020B0604020202020204" pitchFamily="34" charset="0"/>
              </a:rPr>
              <a:t>**تضم اللاسعات 10000 نوع معظمها يعيش في المياه المالحة والقليل منها في المياه العذبة.</a:t>
            </a:r>
          </a:p>
          <a:p>
            <a:pPr marL="0" indent="0" algn="r">
              <a:buNone/>
            </a:pPr>
            <a:r>
              <a:rPr lang="ar-SA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** </a:t>
            </a:r>
            <a:r>
              <a:rPr lang="ar-SA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سبب تسميتها باللاسعات </a:t>
            </a:r>
            <a:r>
              <a:rPr lang="ar-SA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ar-SA" sz="2400" b="1" dirty="0">
                <a:latin typeface="Arial" panose="020B0604020202020204" pitchFamily="34" charset="0"/>
                <a:cs typeface="Arial" panose="020B0604020202020204" pitchFamily="34" charset="0"/>
              </a:rPr>
              <a:t>لانها تمتلك خلايا لاسعة وظيفتها التغذية والدفاع   .</a:t>
            </a:r>
          </a:p>
          <a:p>
            <a:pPr marL="0" indent="0" algn="r">
              <a:buNone/>
            </a:pPr>
            <a:r>
              <a:rPr lang="ar-SA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** </a:t>
            </a:r>
            <a:r>
              <a:rPr lang="ar-SA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سبب تسميتها بالجوفمعويات </a:t>
            </a:r>
            <a:r>
              <a:rPr lang="ar-SA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ar-SA" sz="2400" b="1" dirty="0">
                <a:latin typeface="Arial" panose="020B0604020202020204" pitchFamily="34" charset="0"/>
                <a:cs typeface="Arial" panose="020B0604020202020204" pitchFamily="34" charset="0"/>
              </a:rPr>
              <a:t>لانها تحتوي على تجويف داخلي كامل .</a:t>
            </a:r>
          </a:p>
          <a:p>
            <a:pPr marL="0" indent="0" algn="r">
              <a:buNone/>
            </a:pPr>
            <a:r>
              <a:rPr lang="ar-SA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** </a:t>
            </a:r>
            <a:r>
              <a:rPr lang="ar-SA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الحجم</a:t>
            </a:r>
            <a:r>
              <a:rPr lang="ar-SA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lang="ar-SA" sz="2400" b="1" dirty="0">
                <a:latin typeface="Arial" panose="020B0604020202020204" pitchFamily="34" charset="0"/>
                <a:cs typeface="Arial" panose="020B0604020202020204" pitchFamily="34" charset="0"/>
              </a:rPr>
              <a:t>منها الصغير كالهيدرا ومنها الكبير كقنديل البحر العملاق </a:t>
            </a:r>
          </a:p>
          <a:p>
            <a:pPr marL="0" indent="0" algn="r">
              <a:buNone/>
            </a:pPr>
            <a:r>
              <a:rPr lang="ar-SA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** نوع التماثل </a:t>
            </a:r>
            <a:r>
              <a:rPr lang="ar-SA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ar-SA" sz="2400" b="1" dirty="0">
                <a:latin typeface="Arial" panose="020B0604020202020204" pitchFamily="34" charset="0"/>
                <a:cs typeface="Arial" panose="020B0604020202020204" pitchFamily="34" charset="0"/>
              </a:rPr>
              <a:t>شعاعي</a:t>
            </a:r>
            <a:r>
              <a:rPr lang="ar-SA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8FBB620-BD42-40C9-850E-C71CF61789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30" y="2021205"/>
            <a:ext cx="2066925" cy="14006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F72C4C3-6E88-4534-B9AC-2A7172CA6F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780" y="5053965"/>
            <a:ext cx="1922146" cy="15812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A910ED7B-6290-4DCF-A14E-CD82E5B82E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913" y="3859530"/>
            <a:ext cx="1700153" cy="129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878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/>
            <a:r>
              <a:rPr lang="ar-SA" sz="2400" b="1" dirty="0">
                <a:solidFill>
                  <a:schemeClr val="accent6">
                    <a:lumMod val="75000"/>
                  </a:schemeClr>
                </a:solidFill>
              </a:rPr>
              <a:t>** طرزها الشكلية</a:t>
            </a:r>
            <a:r>
              <a:rPr lang="ar-SA" dirty="0" smtClean="0"/>
              <a:t>:</a:t>
            </a:r>
          </a:p>
          <a:p>
            <a:pPr algn="r"/>
            <a:r>
              <a:rPr lang="ar-SA" dirty="0"/>
              <a:t> </a:t>
            </a:r>
            <a:r>
              <a:rPr lang="ar-SA" dirty="0" smtClean="0"/>
              <a:t>                                      </a:t>
            </a:r>
            <a:r>
              <a:rPr lang="ar-SA" b="1" dirty="0"/>
              <a:t>1- </a:t>
            </a:r>
            <a:r>
              <a:rPr lang="ar-SA" sz="2400" b="1" dirty="0" err="1">
                <a:solidFill>
                  <a:schemeClr val="accent1">
                    <a:lumMod val="75000"/>
                  </a:schemeClr>
                </a:solidFill>
              </a:rPr>
              <a:t>ميدوسي</a:t>
            </a:r>
            <a:r>
              <a:rPr lang="ar-SA" b="1" dirty="0"/>
              <a:t> </a:t>
            </a:r>
            <a:r>
              <a:rPr lang="ar-SA" sz="2000" b="1" dirty="0"/>
              <a:t>متحرك مثل قنديل البحر </a:t>
            </a:r>
          </a:p>
          <a:p>
            <a:pPr algn="r"/>
            <a:r>
              <a:rPr lang="ar-SA" sz="2000" b="1" dirty="0"/>
              <a:t>                      </a:t>
            </a:r>
            <a:r>
              <a:rPr lang="ar-SA" sz="2000" b="1" dirty="0" smtClean="0"/>
              <a:t>               </a:t>
            </a:r>
            <a:r>
              <a:rPr lang="ar-SA" sz="2000" b="1" dirty="0"/>
              <a:t>2- </a:t>
            </a:r>
            <a:r>
              <a:rPr lang="ar-SA" sz="2400" b="1" dirty="0" err="1">
                <a:solidFill>
                  <a:schemeClr val="accent1">
                    <a:lumMod val="75000"/>
                  </a:schemeClr>
                </a:solidFill>
              </a:rPr>
              <a:t>بوليبي</a:t>
            </a:r>
            <a:r>
              <a:rPr lang="ar-SA" sz="2000" b="1" dirty="0"/>
              <a:t> ثابت مثل </a:t>
            </a:r>
            <a:r>
              <a:rPr lang="ar-SA" sz="2000" b="1" dirty="0" err="1"/>
              <a:t>الهيدرا</a:t>
            </a:r>
            <a:r>
              <a:rPr lang="ar-SA" sz="2000" b="1" dirty="0"/>
              <a:t> </a:t>
            </a:r>
          </a:p>
          <a:p>
            <a:pPr algn="r"/>
            <a:r>
              <a:rPr lang="ar-SA" sz="2400" b="1" dirty="0">
                <a:solidFill>
                  <a:schemeClr val="accent6">
                    <a:lumMod val="75000"/>
                  </a:schemeClr>
                </a:solidFill>
              </a:rPr>
              <a:t>** الحركة </a:t>
            </a:r>
            <a:r>
              <a:rPr lang="ar-SA" dirty="0" smtClean="0"/>
              <a:t>:</a:t>
            </a:r>
          </a:p>
          <a:p>
            <a:pPr algn="r"/>
            <a:r>
              <a:rPr lang="ar-SA" b="1" dirty="0" smtClean="0"/>
              <a:t>                            1- </a:t>
            </a:r>
            <a:r>
              <a:rPr lang="ar-SA" sz="2400" b="1" dirty="0">
                <a:solidFill>
                  <a:schemeClr val="accent1">
                    <a:lumMod val="75000"/>
                  </a:schemeClr>
                </a:solidFill>
              </a:rPr>
              <a:t>متحرك</a:t>
            </a:r>
            <a:r>
              <a:rPr lang="ar-SA" b="1" dirty="0"/>
              <a:t> </a:t>
            </a:r>
            <a:r>
              <a:rPr lang="ar-SA" sz="2000" b="1" dirty="0"/>
              <a:t>(قنديل البحر ) وتتحرك بوساطة </a:t>
            </a:r>
            <a:r>
              <a:rPr lang="ar-SA" sz="2000" b="1" dirty="0" err="1"/>
              <a:t>اللوامس</a:t>
            </a:r>
            <a:r>
              <a:rPr lang="ar-SA" sz="2000" b="1" dirty="0"/>
              <a:t> </a:t>
            </a:r>
          </a:p>
          <a:p>
            <a:pPr algn="r"/>
            <a:r>
              <a:rPr lang="ar-SA" b="1" dirty="0"/>
              <a:t>               </a:t>
            </a:r>
            <a:r>
              <a:rPr lang="ar-SA" b="1" dirty="0" smtClean="0"/>
              <a:t>             </a:t>
            </a:r>
            <a:r>
              <a:rPr lang="ar-SA" b="1" dirty="0">
                <a:solidFill>
                  <a:schemeClr val="accent6">
                    <a:lumMod val="75000"/>
                  </a:schemeClr>
                </a:solidFill>
              </a:rPr>
              <a:t>وظيفة </a:t>
            </a:r>
            <a:r>
              <a:rPr lang="ar-SA" b="1" dirty="0" err="1">
                <a:solidFill>
                  <a:schemeClr val="accent6">
                    <a:lumMod val="75000"/>
                  </a:schemeClr>
                </a:solidFill>
              </a:rPr>
              <a:t>اللوامس</a:t>
            </a:r>
            <a:r>
              <a:rPr lang="ar-SA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ar-SA" b="1" dirty="0"/>
              <a:t>: </a:t>
            </a:r>
            <a:r>
              <a:rPr lang="ar-SA" sz="2000" b="1" dirty="0"/>
              <a:t>الامساك بالفريسة والدفاع</a:t>
            </a:r>
          </a:p>
          <a:p>
            <a:pPr algn="r"/>
            <a:r>
              <a:rPr lang="ar-SA" b="1" dirty="0"/>
              <a:t>           </a:t>
            </a:r>
            <a:r>
              <a:rPr lang="ar-SA" b="1" dirty="0" smtClean="0"/>
              <a:t>                </a:t>
            </a:r>
            <a:r>
              <a:rPr lang="ar-SA" b="1" dirty="0"/>
              <a:t>2- </a:t>
            </a:r>
            <a:r>
              <a:rPr lang="ar-SA" sz="2400" b="1" dirty="0">
                <a:solidFill>
                  <a:schemeClr val="accent1">
                    <a:lumMod val="75000"/>
                  </a:schemeClr>
                </a:solidFill>
              </a:rPr>
              <a:t>ثابت</a:t>
            </a:r>
            <a:r>
              <a:rPr lang="ar-SA" b="1" dirty="0"/>
              <a:t> </a:t>
            </a:r>
            <a:r>
              <a:rPr lang="ar-SA" sz="2000" b="1" dirty="0"/>
              <a:t>( </a:t>
            </a:r>
            <a:r>
              <a:rPr lang="ar-SA" sz="2000" b="1" dirty="0" err="1"/>
              <a:t>الهيدرا</a:t>
            </a:r>
            <a:r>
              <a:rPr lang="ar-SA" sz="2000" b="1" dirty="0"/>
              <a:t> والمرجان)</a:t>
            </a:r>
          </a:p>
          <a:p>
            <a:pPr algn="r"/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12915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C42AC1-8161-460D-A74A-7A067CF32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videoplayback">
            <a:hlinkClick r:id="" action="ppaction://media"/>
            <a:extLst>
              <a:ext uri="{FF2B5EF4-FFF2-40B4-BE49-F238E27FC236}">
                <a16:creationId xmlns:a16="http://schemas.microsoft.com/office/drawing/2014/main" xmlns="" id="{121D64D3-044C-444E-AD4F-144BEB9CCD4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206188"/>
            <a:ext cx="12192000" cy="7064188"/>
          </a:xfrm>
        </p:spPr>
      </p:pic>
    </p:spTree>
    <p:extLst>
      <p:ext uri="{BB962C8B-B14F-4D97-AF65-F5344CB8AC3E}">
        <p14:creationId xmlns:p14="http://schemas.microsoft.com/office/powerpoint/2010/main" val="3487429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12F0618-7039-474D-A51C-C6EF2E244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ar-SA" sz="6000" dirty="0">
                <a:latin typeface="Arial" panose="020B0604020202020204" pitchFamily="34" charset="0"/>
                <a:cs typeface="Arial" panose="020B0604020202020204" pitchFamily="34" charset="0"/>
              </a:rPr>
              <a:t>تركيب اللاسعات 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666A5ED-E72D-43C6-A994-451F34C86F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007219"/>
            <a:ext cx="9548334" cy="4034143"/>
          </a:xfrm>
        </p:spPr>
        <p:txBody>
          <a:bodyPr/>
          <a:lstStyle/>
          <a:p>
            <a:pPr marL="0" indent="0" algn="r">
              <a:buNone/>
            </a:pPr>
            <a:r>
              <a:rPr lang="ar-SA" sz="2000" dirty="0">
                <a:latin typeface="Arial" panose="020B0604020202020204" pitchFamily="34" charset="0"/>
                <a:cs typeface="Arial" panose="020B0604020202020204" pitchFamily="34" charset="0"/>
              </a:rPr>
              <a:t>             </a:t>
            </a:r>
            <a:r>
              <a:rPr lang="ar-SA" sz="2000" b="1" dirty="0">
                <a:latin typeface="Arial" panose="020B0604020202020204" pitchFamily="34" charset="0"/>
                <a:cs typeface="Arial" panose="020B0604020202020204" pitchFamily="34" charset="0"/>
              </a:rPr>
              <a:t>مستويات بناء الجسم</a:t>
            </a:r>
            <a:r>
              <a:rPr lang="ar-SA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 algn="r">
              <a:buNone/>
            </a:pPr>
            <a:endParaRPr lang="ar-SA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r">
              <a:buNone/>
            </a:pPr>
            <a:endParaRPr lang="ar-SA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r">
              <a:buNone/>
            </a:pPr>
            <a:endParaRPr lang="ar-SA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r">
              <a:buNone/>
            </a:pPr>
            <a:r>
              <a:rPr lang="ar-SA" sz="2000" dirty="0">
                <a:latin typeface="Arial" panose="020B0604020202020204" pitchFamily="34" charset="0"/>
                <a:cs typeface="Arial" panose="020B0604020202020204" pitchFamily="34" charset="0"/>
              </a:rPr>
              <a:t>*** </a:t>
            </a:r>
            <a:r>
              <a:rPr lang="ar-SA" sz="2000" b="1" dirty="0">
                <a:latin typeface="Arial" panose="020B0604020202020204" pitchFamily="34" charset="0"/>
                <a:cs typeface="Arial" panose="020B0604020202020204" pitchFamily="34" charset="0"/>
              </a:rPr>
              <a:t>علل</a:t>
            </a:r>
            <a:r>
              <a:rPr lang="ar-SA" sz="2000" dirty="0"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lang="ar-SA" sz="2000" b="1" dirty="0">
                <a:latin typeface="Arial" panose="020B0604020202020204" pitchFamily="34" charset="0"/>
                <a:cs typeface="Arial" panose="020B0604020202020204" pitchFamily="34" charset="0"/>
              </a:rPr>
              <a:t>من المفيد ان يكون للاسعات تناظر شعاعي</a:t>
            </a:r>
          </a:p>
          <a:p>
            <a:pPr marL="0" indent="0" algn="r">
              <a:buNone/>
            </a:pPr>
            <a:r>
              <a:rPr lang="ar-SA" sz="2000" dirty="0">
                <a:latin typeface="Arial" panose="020B0604020202020204" pitchFamily="34" charset="0"/>
                <a:cs typeface="Arial" panose="020B0604020202020204" pitchFamily="34" charset="0"/>
              </a:rPr>
              <a:t>  1-  ان يكون تناظر شعاعي يجعله مكون من طبقتين داخلية وخارجية </a:t>
            </a:r>
          </a:p>
          <a:p>
            <a:pPr marL="0" indent="0" algn="r">
              <a:buNone/>
            </a:pPr>
            <a:r>
              <a:rPr lang="ar-SA" sz="2000" dirty="0">
                <a:latin typeface="Arial" panose="020B0604020202020204" pitchFamily="34" charset="0"/>
                <a:cs typeface="Arial" panose="020B0604020202020204" pitchFamily="34" charset="0"/>
              </a:rPr>
              <a:t>   2- انها تستطيع الحركة في كل الاتجاهات فتستطيع اصطياد الفريسة بسهولة</a:t>
            </a:r>
          </a:p>
          <a:p>
            <a:pPr marL="0" indent="0" algn="r">
              <a:buNone/>
            </a:pPr>
            <a:endParaRPr lang="ar-SA" dirty="0"/>
          </a:p>
          <a:p>
            <a:pPr marL="0" indent="0" algn="r">
              <a:buNone/>
            </a:pPr>
            <a:endParaRPr lang="ar-SA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xmlns="" id="{F639C063-1E28-4D06-B55F-9828C331C6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5465433"/>
              </p:ext>
            </p:extLst>
          </p:nvPr>
        </p:nvGraphicFramePr>
        <p:xfrm>
          <a:off x="1932940" y="2528047"/>
          <a:ext cx="8128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xmlns="" val="124237155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xmlns="" val="1507260953"/>
                    </a:ext>
                  </a:extLst>
                </a:gridCol>
              </a:tblGrid>
              <a:tr h="345539">
                <a:tc>
                  <a:txBody>
                    <a:bodyPr/>
                    <a:lstStyle/>
                    <a:p>
                      <a:pPr algn="ctr"/>
                      <a:r>
                        <a:rPr lang="ar-SA" sz="2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لها انسجة </a:t>
                      </a:r>
                      <a:endParaRPr lang="en-US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SA" sz="2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الانسجة </a:t>
                      </a:r>
                      <a:endParaRPr lang="en-US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84213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ar-SA" sz="2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شعاعي </a:t>
                      </a:r>
                      <a:endParaRPr lang="en-US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SA" sz="2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التناظر</a:t>
                      </a:r>
                      <a:endParaRPr lang="en-US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41556811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3B529500-D378-4CFE-9BA7-0294EEFAE3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402" y="4956305"/>
            <a:ext cx="5729125" cy="1761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315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87A63C9-C32A-4FAA-9D57-0464AF26E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ar-SA" sz="4000" dirty="0">
                <a:latin typeface="Arial" panose="020B0604020202020204" pitchFamily="34" charset="0"/>
                <a:cs typeface="Arial" panose="020B0604020202020204" pitchFamily="34" charset="0"/>
              </a:rPr>
              <a:t>تركيب اللاسعات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13DE902-CB65-4402-8D0F-A47598F4E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r">
              <a:buNone/>
            </a:pPr>
            <a:r>
              <a:rPr lang="ar-SA" sz="2600" dirty="0">
                <a:latin typeface="Arial" panose="020B0604020202020204" pitchFamily="34" charset="0"/>
                <a:cs typeface="Arial" panose="020B0604020202020204" pitchFamily="34" charset="0"/>
              </a:rPr>
              <a:t>** يتركب جسم اللاسعات من جدار الجسم الخلوي الذي يتركب من طبقتين خلوتين ويحيط الجدار بتجويف معوي وعائي له فتحه واحدة وهي الفم /الشرج ويحيط بها عدد من اللوامس </a:t>
            </a:r>
            <a:endParaRPr lang="ar-SA" sz="26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r">
              <a:buNone/>
            </a:pPr>
            <a:r>
              <a:rPr lang="ar-SA" dirty="0">
                <a:solidFill>
                  <a:srgbClr val="FF0000"/>
                </a:solidFill>
              </a:rPr>
              <a:t>*</a:t>
            </a:r>
            <a:r>
              <a:rPr lang="ar-SA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 الطرز الشكلية الشائعة للاسعات : </a:t>
            </a:r>
            <a:r>
              <a:rPr lang="ar-SA" sz="2400" dirty="0">
                <a:latin typeface="Arial" panose="020B0604020202020204" pitchFamily="34" charset="0"/>
                <a:cs typeface="Arial" panose="020B0604020202020204" pitchFamily="34" charset="0"/>
              </a:rPr>
              <a:t>1- ميدوسي وفتحة الفم يكون للاسفل </a:t>
            </a:r>
          </a:p>
          <a:p>
            <a:pPr marL="0" indent="0" algn="r">
              <a:buNone/>
            </a:pPr>
            <a:r>
              <a:rPr lang="ar-SA" sz="24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2- بوليبي وفتحة الفم تكون للاعلى</a:t>
            </a:r>
          </a:p>
          <a:p>
            <a:pPr marL="0" indent="0" algn="r">
              <a:buNone/>
            </a:pPr>
            <a:r>
              <a:rPr lang="ar-SA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**  تنتظم الخلايا في جسم اللاسعات في طبقتين خلويتين هما :</a:t>
            </a:r>
          </a:p>
          <a:p>
            <a:pPr marL="0" indent="0" algn="r">
              <a:buNone/>
            </a:pPr>
            <a:r>
              <a:rPr lang="ar-SA" sz="2400" dirty="0">
                <a:latin typeface="Arial" panose="020B0604020202020204" pitchFamily="34" charset="0"/>
                <a:cs typeface="Arial" panose="020B0604020202020204" pitchFamily="34" charset="0"/>
              </a:rPr>
              <a:t> 1- الطبقة الخارجية ( اكتوديرم ) : وظيفتها الحماية</a:t>
            </a:r>
          </a:p>
          <a:p>
            <a:pPr marL="0" indent="0" algn="r">
              <a:buNone/>
            </a:pPr>
            <a:r>
              <a:rPr lang="ar-SA" sz="2400" dirty="0">
                <a:latin typeface="Arial" panose="020B0604020202020204" pitchFamily="34" charset="0"/>
                <a:cs typeface="Arial" panose="020B0604020202020204" pitchFamily="34" charset="0"/>
              </a:rPr>
              <a:t>2- الطبقة الداخلية (اندوديرم) : وظيفتها الهضم </a:t>
            </a:r>
          </a:p>
          <a:p>
            <a:pPr marL="0" indent="0" algn="r">
              <a:buNone/>
            </a:pPr>
            <a:r>
              <a:rPr lang="ar-SA" sz="2400" dirty="0">
                <a:latin typeface="Arial" panose="020B0604020202020204" pitchFamily="34" charset="0"/>
                <a:cs typeface="Arial" panose="020B0604020202020204" pitchFamily="34" charset="0"/>
              </a:rPr>
              <a:t>تتخللهما طبقة وسطى هلامية(ميزوجليا)</a:t>
            </a:r>
          </a:p>
          <a:p>
            <a:pPr marL="0" indent="0" algn="r">
              <a:buNone/>
            </a:pPr>
            <a:r>
              <a:rPr lang="ar-SA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** اهمية التجويف المعوي الوعائي : </a:t>
            </a:r>
            <a:r>
              <a:rPr lang="ar-SA" sz="2400" dirty="0">
                <a:latin typeface="Arial" panose="020B0604020202020204" pitchFamily="34" charset="0"/>
                <a:cs typeface="Arial" panose="020B0604020202020204" pitchFamily="34" charset="0"/>
              </a:rPr>
              <a:t>هضم وامتصاص الغذاء ثم تطرد الفضلات عبر الفم</a:t>
            </a:r>
          </a:p>
          <a:p>
            <a:pPr marL="0" indent="0" algn="r">
              <a:buNone/>
            </a:pPr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4127245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1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A44017E-7429-46D2-905D-B8418D95C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ar-SA" sz="4000" dirty="0">
                <a:latin typeface="Arial" panose="020B0604020202020204" pitchFamily="34" charset="0"/>
                <a:cs typeface="Arial" panose="020B0604020202020204" pitchFamily="34" charset="0"/>
              </a:rPr>
              <a:t>بم تمتاز اللاسعات عن الاسفنجيات 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xmlns="" id="{1D309116-D065-4A91-92FC-512A09822A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4974316"/>
              </p:ext>
            </p:extLst>
          </p:nvPr>
        </p:nvGraphicFramePr>
        <p:xfrm>
          <a:off x="677863" y="1839952"/>
          <a:ext cx="8596308" cy="42851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5436">
                  <a:extLst>
                    <a:ext uri="{9D8B030D-6E8A-4147-A177-3AD203B41FA5}">
                      <a16:colId xmlns:a16="http://schemas.microsoft.com/office/drawing/2014/main" xmlns="" val="1858857393"/>
                    </a:ext>
                  </a:extLst>
                </a:gridCol>
                <a:gridCol w="2865436">
                  <a:extLst>
                    <a:ext uri="{9D8B030D-6E8A-4147-A177-3AD203B41FA5}">
                      <a16:colId xmlns:a16="http://schemas.microsoft.com/office/drawing/2014/main" xmlns="" val="1591977942"/>
                    </a:ext>
                  </a:extLst>
                </a:gridCol>
                <a:gridCol w="2865436">
                  <a:extLst>
                    <a:ext uri="{9D8B030D-6E8A-4147-A177-3AD203B41FA5}">
                      <a16:colId xmlns:a16="http://schemas.microsoft.com/office/drawing/2014/main" xmlns="" val="3763844380"/>
                    </a:ext>
                  </a:extLst>
                </a:gridCol>
              </a:tblGrid>
              <a:tr h="401003">
                <a:tc>
                  <a:txBody>
                    <a:bodyPr/>
                    <a:lstStyle/>
                    <a:p>
                      <a:pPr algn="ctr"/>
                      <a:r>
                        <a:rPr lang="ar-SA" dirty="0"/>
                        <a:t>قبيلة اللاسعات  </a:t>
                      </a:r>
                      <a:endParaRPr lang="en-US" dirty="0"/>
                    </a:p>
                  </a:txBody>
                  <a:tcPr marL="74750" marR="7475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SA" dirty="0"/>
                        <a:t>قبيلة الاسفنجيات </a:t>
                      </a:r>
                      <a:endParaRPr lang="en-US" dirty="0"/>
                    </a:p>
                  </a:txBody>
                  <a:tcPr marL="74750" marR="7475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SA" dirty="0"/>
                        <a:t>الفروقات  </a:t>
                      </a:r>
                      <a:endParaRPr lang="en-US" dirty="0"/>
                    </a:p>
                  </a:txBody>
                  <a:tcPr marL="74750" marR="74750"/>
                </a:tc>
                <a:extLst>
                  <a:ext uri="{0D108BD9-81ED-4DB2-BD59-A6C34878D82A}">
                    <a16:rowId xmlns:a16="http://schemas.microsoft.com/office/drawing/2014/main" xmlns="" val="2129967776"/>
                  </a:ext>
                </a:extLst>
              </a:tr>
              <a:tr h="401003">
                <a:tc>
                  <a:txBody>
                    <a:bodyPr/>
                    <a:lstStyle/>
                    <a:p>
                      <a:pPr algn="ctr"/>
                      <a:r>
                        <a:rPr lang="ar-SA" dirty="0"/>
                        <a:t>شعاعي</a:t>
                      </a:r>
                      <a:endParaRPr lang="en-US" dirty="0"/>
                    </a:p>
                  </a:txBody>
                  <a:tcPr marL="74750" marR="7475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SA" dirty="0"/>
                        <a:t>معظمها  عديم التماثل</a:t>
                      </a:r>
                      <a:endParaRPr lang="en-US" dirty="0"/>
                    </a:p>
                  </a:txBody>
                  <a:tcPr marL="74750" marR="7475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SA" dirty="0"/>
                        <a:t>التماثل </a:t>
                      </a:r>
                      <a:endParaRPr lang="en-US" dirty="0"/>
                    </a:p>
                  </a:txBody>
                  <a:tcPr marL="74750" marR="74750"/>
                </a:tc>
                <a:extLst>
                  <a:ext uri="{0D108BD9-81ED-4DB2-BD59-A6C34878D82A}">
                    <a16:rowId xmlns:a16="http://schemas.microsoft.com/office/drawing/2014/main" xmlns="" val="1109287755"/>
                  </a:ext>
                </a:extLst>
              </a:tr>
              <a:tr h="714559">
                <a:tc>
                  <a:txBody>
                    <a:bodyPr/>
                    <a:lstStyle/>
                    <a:p>
                      <a:pPr algn="ctr"/>
                      <a:r>
                        <a:rPr lang="ar-SA" dirty="0"/>
                        <a:t>الطراز الميدوسي له قدرة على الحركة</a:t>
                      </a:r>
                      <a:endParaRPr lang="en-US" dirty="0"/>
                    </a:p>
                  </a:txBody>
                  <a:tcPr marL="74750" marR="7475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SA" dirty="0"/>
                        <a:t>ليس لها القدرة على الحركة</a:t>
                      </a:r>
                      <a:endParaRPr lang="en-US" dirty="0"/>
                    </a:p>
                  </a:txBody>
                  <a:tcPr marL="74750" marR="7475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SA" dirty="0"/>
                        <a:t>الحركة </a:t>
                      </a:r>
                      <a:endParaRPr lang="en-US" dirty="0"/>
                    </a:p>
                  </a:txBody>
                  <a:tcPr marL="74750" marR="74750"/>
                </a:tc>
                <a:extLst>
                  <a:ext uri="{0D108BD9-81ED-4DB2-BD59-A6C34878D82A}">
                    <a16:rowId xmlns:a16="http://schemas.microsoft.com/office/drawing/2014/main" xmlns="" val="228870326"/>
                  </a:ext>
                </a:extLst>
              </a:tr>
              <a:tr h="692142">
                <a:tc>
                  <a:txBody>
                    <a:bodyPr/>
                    <a:lstStyle/>
                    <a:p>
                      <a:pPr algn="ctr"/>
                      <a:r>
                        <a:rPr lang="ar-SA" dirty="0"/>
                        <a:t>وصلت الى مرتبة الانسجة في مستويات التنظيم</a:t>
                      </a:r>
                      <a:endParaRPr lang="en-US" dirty="0"/>
                    </a:p>
                  </a:txBody>
                  <a:tcPr marL="74750" marR="7475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SA" dirty="0"/>
                        <a:t>لا تمتلك انسجة او اجهزة متخصصة </a:t>
                      </a:r>
                      <a:endParaRPr lang="en-US" dirty="0"/>
                    </a:p>
                  </a:txBody>
                  <a:tcPr marL="74750" marR="7475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SA" dirty="0"/>
                        <a:t>الانسجة </a:t>
                      </a:r>
                      <a:endParaRPr lang="en-US" dirty="0"/>
                    </a:p>
                  </a:txBody>
                  <a:tcPr marL="74750" marR="74750"/>
                </a:tc>
                <a:extLst>
                  <a:ext uri="{0D108BD9-81ED-4DB2-BD59-A6C34878D82A}">
                    <a16:rowId xmlns:a16="http://schemas.microsoft.com/office/drawing/2014/main" xmlns="" val="2717439929"/>
                  </a:ext>
                </a:extLst>
              </a:tr>
              <a:tr h="692142">
                <a:tc>
                  <a:txBody>
                    <a:bodyPr/>
                    <a:lstStyle/>
                    <a:p>
                      <a:pPr algn="ctr"/>
                      <a:r>
                        <a:rPr lang="ar-SA" dirty="0"/>
                        <a:t>تمتلك شبكة عصبية تتكون من خلايا عصبية اولية</a:t>
                      </a:r>
                      <a:endParaRPr lang="en-US" dirty="0"/>
                    </a:p>
                  </a:txBody>
                  <a:tcPr marL="74750" marR="7475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ar-SA" dirty="0"/>
                        <a:t>تفتقر خلايا عصبية او حسية </a:t>
                      </a:r>
                      <a:endParaRPr lang="en-US" dirty="0"/>
                    </a:p>
                  </a:txBody>
                  <a:tcPr marL="74750" marR="7475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SA" dirty="0"/>
                        <a:t>الاعصاب </a:t>
                      </a:r>
                      <a:endParaRPr lang="en-US" dirty="0"/>
                    </a:p>
                  </a:txBody>
                  <a:tcPr marL="74750" marR="74750"/>
                </a:tc>
                <a:extLst>
                  <a:ext uri="{0D108BD9-81ED-4DB2-BD59-A6C34878D82A}">
                    <a16:rowId xmlns:a16="http://schemas.microsoft.com/office/drawing/2014/main" xmlns="" val="1240356788"/>
                  </a:ext>
                </a:extLst>
              </a:tr>
              <a:tr h="692142">
                <a:tc>
                  <a:txBody>
                    <a:bodyPr/>
                    <a:lstStyle/>
                    <a:p>
                      <a:pPr algn="ctr"/>
                      <a:r>
                        <a:rPr lang="ar-SA" dirty="0"/>
                        <a:t>تمتلك لوامس تحوي خلايا لاسعة</a:t>
                      </a:r>
                      <a:endParaRPr lang="en-US" dirty="0"/>
                    </a:p>
                  </a:txBody>
                  <a:tcPr marL="74750" marR="7475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SA" dirty="0"/>
                        <a:t>تفتقر للوامس</a:t>
                      </a:r>
                      <a:endParaRPr lang="en-US" dirty="0"/>
                    </a:p>
                  </a:txBody>
                  <a:tcPr marL="74750" marR="7475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SA" dirty="0"/>
                        <a:t>اللوامس</a:t>
                      </a:r>
                      <a:endParaRPr lang="en-US" dirty="0"/>
                    </a:p>
                  </a:txBody>
                  <a:tcPr marL="74750" marR="74750"/>
                </a:tc>
                <a:extLst>
                  <a:ext uri="{0D108BD9-81ED-4DB2-BD59-A6C34878D82A}">
                    <a16:rowId xmlns:a16="http://schemas.microsoft.com/office/drawing/2014/main" xmlns="" val="3348652690"/>
                  </a:ext>
                </a:extLst>
              </a:tr>
              <a:tr h="692142">
                <a:tc>
                  <a:txBody>
                    <a:bodyPr/>
                    <a:lstStyle/>
                    <a:p>
                      <a:pPr algn="ctr"/>
                      <a:r>
                        <a:rPr lang="ar-SA" dirty="0"/>
                        <a:t>جزئي في التجويف المعوي ثم داخل الخلايا</a:t>
                      </a:r>
                      <a:endParaRPr lang="en-US" dirty="0"/>
                    </a:p>
                  </a:txBody>
                  <a:tcPr marL="74750" marR="7475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SA" dirty="0"/>
                        <a:t>داخل الخلايا</a:t>
                      </a:r>
                      <a:endParaRPr lang="en-US" dirty="0"/>
                    </a:p>
                  </a:txBody>
                  <a:tcPr marL="74750" marR="7475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SA" dirty="0"/>
                        <a:t>الهضم</a:t>
                      </a:r>
                      <a:endParaRPr lang="en-US" dirty="0"/>
                    </a:p>
                  </a:txBody>
                  <a:tcPr marL="74750" marR="74750"/>
                </a:tc>
                <a:extLst>
                  <a:ext uri="{0D108BD9-81ED-4DB2-BD59-A6C34878D82A}">
                    <a16:rowId xmlns:a16="http://schemas.microsoft.com/office/drawing/2014/main" xmlns="" val="41521783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7699376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2)">
            <a:hlinkClick r:id="" action="ppaction://media"/>
            <a:extLst>
              <a:ext uri="{FF2B5EF4-FFF2-40B4-BE49-F238E27FC236}">
                <a16:creationId xmlns:a16="http://schemas.microsoft.com/office/drawing/2014/main" xmlns="" id="{5DA10453-C350-4A38-8E34-C76B839FBCF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1999" cy="7069873"/>
          </a:xfrm>
        </p:spPr>
      </p:pic>
    </p:spTree>
    <p:extLst>
      <p:ext uri="{BB962C8B-B14F-4D97-AF65-F5344CB8AC3E}">
        <p14:creationId xmlns:p14="http://schemas.microsoft.com/office/powerpoint/2010/main" val="1384806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B7CEF4-0A46-4D8F-808C-0E136EA4E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ar-SA" dirty="0"/>
              <a:t>الية التغذية والهضم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B8AF0FF-DC5E-458A-BC38-DEB4ADDDE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r">
              <a:buNone/>
            </a:pPr>
            <a:r>
              <a:rPr lang="ar-SA" sz="2000" b="1" dirty="0">
                <a:latin typeface="Arial" panose="020B0604020202020204" pitchFamily="34" charset="0"/>
                <a:cs typeface="Arial" panose="020B0604020202020204" pitchFamily="34" charset="0"/>
              </a:rPr>
              <a:t>1- تمتلك اللاسعات لوامس تحتوي على خلايا لاسعة تستخدم للامساك بالفريسة</a:t>
            </a:r>
          </a:p>
          <a:p>
            <a:pPr marL="0" indent="0" algn="r">
              <a:buNone/>
            </a:pPr>
            <a:r>
              <a:rPr lang="ar-SA" sz="2000" b="1" dirty="0">
                <a:latin typeface="Arial" panose="020B0604020202020204" pitchFamily="34" charset="0"/>
                <a:cs typeface="Arial" panose="020B0604020202020204" pitchFamily="34" charset="0"/>
              </a:rPr>
              <a:t>2- ومن ثم توجهها نحو فمها </a:t>
            </a:r>
          </a:p>
          <a:p>
            <a:pPr marL="0" indent="0" algn="r">
              <a:buNone/>
            </a:pPr>
            <a:r>
              <a:rPr lang="ar-SA" sz="2000" b="1" dirty="0">
                <a:latin typeface="Arial" panose="020B0604020202020204" pitchFamily="34" charset="0"/>
                <a:cs typeface="Arial" panose="020B0604020202020204" pitchFamily="34" charset="0"/>
              </a:rPr>
              <a:t>3- ومنه الى التجويف المعوي ليهضم هضما جزئيا ثم يستكمل الهضم في خلايا الجسم </a:t>
            </a:r>
          </a:p>
          <a:p>
            <a:pPr marL="0" indent="0" algn="r">
              <a:buNone/>
            </a:pPr>
            <a:endParaRPr lang="ar-SA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r">
              <a:buNone/>
            </a:pPr>
            <a:r>
              <a:rPr lang="ar-SA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** هل هناك انواع  هضم اخرى . اذكرها؟ </a:t>
            </a:r>
          </a:p>
          <a:p>
            <a:pPr marL="0" indent="0" algn="r">
              <a:buNone/>
            </a:pPr>
            <a:r>
              <a:rPr lang="ar-SA" sz="2000" b="1" dirty="0">
                <a:latin typeface="Arial" panose="020B0604020202020204" pitchFamily="34" charset="0"/>
                <a:cs typeface="Arial" panose="020B0604020202020204" pitchFamily="34" charset="0"/>
              </a:rPr>
              <a:t>هضم جزئي خارج الخلايا بمساعدة انزيمات الخلايا الغدية ومن ثم يحصل هضم داخل الخلايا حيث ينتقل الغذاء المهضوم الى الخلايا المجاورة عن طريق الانتشار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576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357</TotalTime>
  <Words>563</Words>
  <Application>Microsoft Office PowerPoint</Application>
  <PresentationFormat>مخصص</PresentationFormat>
  <Paragraphs>103</Paragraphs>
  <Slides>12</Slides>
  <Notes>0</Notes>
  <HiddenSlides>0</HiddenSlides>
  <MMClips>2</MMClips>
  <ScaleCrop>false</ScaleCrop>
  <HeadingPairs>
    <vt:vector size="4" baseType="variant">
      <vt:variant>
        <vt:lpstr>نسق</vt:lpstr>
      </vt:variant>
      <vt:variant>
        <vt:i4>1</vt:i4>
      </vt:variant>
      <vt:variant>
        <vt:lpstr>عناوين الشرائح</vt:lpstr>
      </vt:variant>
      <vt:variant>
        <vt:i4>12</vt:i4>
      </vt:variant>
    </vt:vector>
  </HeadingPairs>
  <TitlesOfParts>
    <vt:vector size="13" baseType="lpstr">
      <vt:lpstr>Facet</vt:lpstr>
      <vt:lpstr>قبيلة اللاسعات</vt:lpstr>
      <vt:lpstr>قبيلة اللاسعات   </vt:lpstr>
      <vt:lpstr>عرض تقديمي في PowerPoint</vt:lpstr>
      <vt:lpstr>عرض تقديمي في PowerPoint</vt:lpstr>
      <vt:lpstr>تركيب اللاسعات </vt:lpstr>
      <vt:lpstr>تركيب اللاسعات</vt:lpstr>
      <vt:lpstr>بم تمتاز اللاسعات عن الاسفنجيات </vt:lpstr>
      <vt:lpstr>عرض تقديمي في PowerPoint</vt:lpstr>
      <vt:lpstr>الية التغذية والهضم</vt:lpstr>
      <vt:lpstr>عرض تقديمي في PowerPoint</vt:lpstr>
      <vt:lpstr>التقويم الختامي </vt:lpstr>
      <vt:lpstr>عرض تقديمي في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قبيلة اللاسعات</dc:title>
  <dc:creator>acer</dc:creator>
  <cp:lastModifiedBy>HP</cp:lastModifiedBy>
  <cp:revision>36</cp:revision>
  <dcterms:created xsi:type="dcterms:W3CDTF">2022-02-28T07:13:07Z</dcterms:created>
  <dcterms:modified xsi:type="dcterms:W3CDTF">2022-03-12T04:35:29Z</dcterms:modified>
</cp:coreProperties>
</file>

<file path=docProps/thumbnail.jpeg>
</file>